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4edeb48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4edeb48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84edeb48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84edeb48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f893d7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f893d7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84edeb48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84edeb4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4edeb48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4edeb48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4edeb48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4edeb48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4fcf9065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4fcf9065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NOAA stands for National Oceanic and Atmospheric Administration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4fcf90653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4fcf90653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4edeb48e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4edeb48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84edeb48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84edeb48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84edeb4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84edeb4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4edeb4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4edeb4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NOAA stands for National Oceanic and Atmospheric Administration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4edeb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4edeb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84edeb4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84edeb4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84edeb48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84edeb4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84edeb48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84edeb48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84edeb48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84edeb48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386700"/>
            <a:ext cx="8520600" cy="12549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C8C8C8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Wet Dry Windy and Flammable</a:t>
            </a:r>
            <a:endParaRPr b="1">
              <a:solidFill>
                <a:srgbClr val="A64D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88450" y="3494325"/>
            <a:ext cx="8520600" cy="7926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C8C8C8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690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Is Climate Change Correlated With Extreme Weather?</a:t>
            </a:r>
            <a:endParaRPr b="1" sz="2690">
              <a:solidFill>
                <a:srgbClr val="A64D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717900" y="4593000"/>
            <a:ext cx="5114400" cy="431100"/>
          </a:xfrm>
          <a:prstGeom prst="rect">
            <a:avLst/>
          </a:prstGeom>
          <a:solidFill>
            <a:srgbClr val="C8C8C8">
              <a:alpha val="798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Joe Sellner, John Gotz, Guy Nasser Bssoume, Saradha Ramasamy</a:t>
            </a:r>
            <a:endParaRPr sz="1600">
              <a:solidFill>
                <a:srgbClr val="A64D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/>
              <a:t>Tornadoes vs Temperature and Linear Regression</a:t>
            </a:r>
            <a:endParaRPr b="1" sz="272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488" y="1017725"/>
            <a:ext cx="6125025" cy="40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5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Trebuchet MS"/>
                <a:ea typeface="Trebuchet MS"/>
                <a:cs typeface="Trebuchet MS"/>
                <a:sym typeface="Trebuchet MS"/>
              </a:rPr>
              <a:t>Tornadoes - Conclusions and Prediction</a:t>
            </a:r>
            <a:endParaRPr b="1" sz="29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Annual tornado count and average annual temperature have a weak to moderate positive correlation (R= 0.49, R-squared = 0.24)</a:t>
            </a:r>
            <a:endParaRPr sz="2400">
              <a:solidFill>
                <a:srgbClr val="EFEFE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We predict the number of tornado events in 2022 to be 1235</a:t>
            </a:r>
            <a:endParaRPr sz="3100">
              <a:solidFill>
                <a:srgbClr val="EFEF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climate change is causing wildfires?</a:t>
            </a:r>
            <a:endParaRPr b="1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87750" y="1102900"/>
            <a:ext cx="85206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>
                <a:solidFill>
                  <a:srgbClr val="FFFFFF"/>
                </a:solidFill>
              </a:rPr>
              <a:t>Increasing temperature 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Enhances the drying of organic matters in forest.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Drier conditions, drought are further spreading wildfire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CE5CD"/>
                </a:solidFill>
              </a:rPr>
              <a:t>Data source: https://www.nifc.gov</a:t>
            </a:r>
            <a:endParaRPr>
              <a:solidFill>
                <a:srgbClr val="FCE5CD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2206125"/>
            <a:ext cx="6754999" cy="19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21400"/>
            <a:ext cx="8520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Wildfire Statistics</a:t>
            </a:r>
            <a:endParaRPr b="1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8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384200" y="1152475"/>
            <a:ext cx="22743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Largest</a:t>
            </a:r>
            <a:r>
              <a:rPr lang="en">
                <a:solidFill>
                  <a:srgbClr val="F3F3F3"/>
                </a:solidFill>
              </a:rPr>
              <a:t> fire count:</a:t>
            </a:r>
            <a:r>
              <a:rPr lang="en">
                <a:solidFill>
                  <a:srgbClr val="F3F3F3"/>
                </a:solidFill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96,385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Year :</a:t>
            </a:r>
            <a:r>
              <a:rPr lang="en"/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2006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Least fire count: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18,229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1983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Average Wildfire count: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70,296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Largest acres burned: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10,125,149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Least acres burned: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1,148,409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Average acres burned: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5,223,975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350" y="3272000"/>
            <a:ext cx="6076425" cy="1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350" y="1301350"/>
            <a:ext cx="6076424" cy="1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Wildfire - Linear Regression Model </a:t>
            </a:r>
            <a:endParaRPr b="1"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249725" y="1202050"/>
            <a:ext cx="8520600" cy="3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75" y="1339974"/>
            <a:ext cx="6033163" cy="3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Wildfire Conclusions and Prediction</a:t>
            </a:r>
            <a:endParaRPr b="1"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472800" y="1251800"/>
            <a:ext cx="85206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Annual Acres burned and average annual temperature have a strong positive correlation.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Correlation coefficient is 0.62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We predict the Acres burned  in 2022 will be 6,351,173. </a:t>
            </a:r>
            <a:endParaRPr sz="2500"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378800" y="825175"/>
            <a:ext cx="3044100" cy="216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Droughts</a:t>
            </a:r>
            <a:r>
              <a:rPr b="1" lang="en" sz="2820"/>
              <a:t> and Climate Change</a:t>
            </a:r>
            <a:endParaRPr b="1" sz="282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00" y="825175"/>
            <a:ext cx="2947175" cy="22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500" y="3067275"/>
            <a:ext cx="2751675" cy="1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950" y="825175"/>
            <a:ext cx="2999395" cy="2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Droughts</a:t>
            </a:r>
            <a:r>
              <a:rPr b="1" lang="en" sz="2820"/>
              <a:t> and Climate Change</a:t>
            </a:r>
            <a:endParaRPr b="1" sz="2820"/>
          </a:p>
        </p:txBody>
      </p:sp>
      <p:sp>
        <p:nvSpPr>
          <p:cNvPr id="178" name="Google Shape;178;p29"/>
          <p:cNvSpPr txBox="1"/>
          <p:nvPr/>
        </p:nvSpPr>
        <p:spPr>
          <a:xfrm>
            <a:off x="233500" y="820700"/>
            <a:ext cx="5419500" cy="233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Average percent of US in extreme drought</a:t>
            </a:r>
            <a:r>
              <a:rPr lang="en">
                <a:solidFill>
                  <a:schemeClr val="dk1"/>
                </a:solidFill>
              </a:rPr>
              <a:t> and Average Annual Temperature have a weak positive correlation (R-squared = .007)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our predicted temperature of 53.71 (F) for 2022, the predicted percent of US experiencing extreme drought will be approximately 1.45%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might have been more correlated with average temperature if we had data going back before 2000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8C8C8">
              <a:alpha val="4275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Conclusions and Implications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8C8C8">
              <a:alpha val="4275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Hurricanes, tornadoes, wildfires and drought</a:t>
            </a: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are positively correlated with temperature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As temperatures continue to rise, so will the number of extreme weather events. This will have an economic, ecological, and social impact. 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 limitations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Extreme weather events tend to be seasonal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Extreme weather events tend to be concentrated in certain regions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Not all datasets had the same period of record available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endParaRPr b="1" sz="282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000000">
                <a:alpha val="76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rebuchet MS"/>
              <a:buAutoNum type="arabicPeriod"/>
            </a:pP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 often hear that climate change is related to an increase in </a:t>
            </a: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extreme</a:t>
            </a: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weather. Would amateur data scientists using publicly available data arrive at the same conclusion?</a:t>
            </a:r>
            <a:endParaRPr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rebuchet MS"/>
              <a:buAutoNum type="arabicPeriod"/>
            </a:pP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Which extreme events might show a correlation with increased temperature?</a:t>
            </a:r>
            <a:endParaRPr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2100"/>
              <a:buFont typeface="Trebuchet MS"/>
              <a:buAutoNum type="arabicPeriod"/>
            </a:pP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Can we predict the number of extreme events for the coming year?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25700"/>
            <a:ext cx="8520600" cy="792600"/>
          </a:xfrm>
          <a:prstGeom prst="rect">
            <a:avLst/>
          </a:prstGeom>
          <a:solidFill>
            <a:srgbClr val="C8C8C8">
              <a:alpha val="4275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89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Temperature Data and Regression</a:t>
            </a:r>
            <a:endParaRPr b="1" sz="289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1911525"/>
            <a:ext cx="3105600" cy="1656300"/>
          </a:xfrm>
          <a:prstGeom prst="rect">
            <a:avLst/>
          </a:prstGeom>
          <a:solidFill>
            <a:srgbClr val="C8C8C8">
              <a:alpha val="430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9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predicted average temperature for 2022 is 53.71 degrees Fahrenheit</a:t>
            </a:r>
            <a:endParaRPr sz="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300" y="1296150"/>
            <a:ext cx="5499425" cy="366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5"/>
          <p:cNvSpPr txBox="1"/>
          <p:nvPr/>
        </p:nvSpPr>
        <p:spPr>
          <a:xfrm>
            <a:off x="260800" y="4708850"/>
            <a:ext cx="4969500" cy="400200"/>
          </a:xfrm>
          <a:prstGeom prst="rect">
            <a:avLst/>
          </a:prstGeom>
          <a:solidFill>
            <a:srgbClr val="C8C8C8">
              <a:alpha val="430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Source: NOAA CONUS Annual Average Temperature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  <p:sp>
        <p:nvSpPr>
          <p:cNvPr id="79" name="Google Shape;79;p16"/>
          <p:cNvSpPr txBox="1"/>
          <p:nvPr/>
        </p:nvSpPr>
        <p:spPr>
          <a:xfrm>
            <a:off x="233500" y="820700"/>
            <a:ext cx="5419500" cy="14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Imported csv files that were downloaded from NOAA website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Used pandas to clean dataframe and filter out information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Grouped the data by year to store amount of hurricanes </a:t>
            </a:r>
            <a:r>
              <a:rPr lang="en">
                <a:solidFill>
                  <a:schemeClr val="dk1"/>
                </a:solidFill>
              </a:rPr>
              <a:t>recorded per year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Created plots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7"/>
          <p:cNvGrpSpPr/>
          <p:nvPr/>
        </p:nvGrpSpPr>
        <p:grpSpPr>
          <a:xfrm>
            <a:off x="2327675" y="1181525"/>
            <a:ext cx="3905400" cy="2876400"/>
            <a:chOff x="891450" y="1266425"/>
            <a:chExt cx="3905400" cy="2876400"/>
          </a:xfrm>
        </p:grpSpPr>
        <p:sp>
          <p:nvSpPr>
            <p:cNvPr id="85" name="Google Shape;85;p17"/>
            <p:cNvSpPr/>
            <p:nvPr/>
          </p:nvSpPr>
          <p:spPr>
            <a:xfrm>
              <a:off x="891450" y="1266425"/>
              <a:ext cx="3905400" cy="28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3450" y="1309213"/>
              <a:ext cx="3638550" cy="279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7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311700" y="1209850"/>
            <a:ext cx="3905400" cy="2876400"/>
            <a:chOff x="523550" y="1224000"/>
            <a:chExt cx="3905400" cy="2876400"/>
          </a:xfrm>
        </p:grpSpPr>
        <p:sp>
          <p:nvSpPr>
            <p:cNvPr id="93" name="Google Shape;93;p18"/>
            <p:cNvSpPr/>
            <p:nvPr/>
          </p:nvSpPr>
          <p:spPr>
            <a:xfrm>
              <a:off x="523550" y="1224000"/>
              <a:ext cx="3905400" cy="28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" name="Google Shape;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975" y="1338225"/>
              <a:ext cx="3638550" cy="264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8"/>
          <p:cNvGrpSpPr/>
          <p:nvPr/>
        </p:nvGrpSpPr>
        <p:grpSpPr>
          <a:xfrm>
            <a:off x="4617100" y="1209850"/>
            <a:ext cx="3905400" cy="2876400"/>
            <a:chOff x="4617100" y="1209850"/>
            <a:chExt cx="3905400" cy="2876400"/>
          </a:xfrm>
        </p:grpSpPr>
        <p:sp>
          <p:nvSpPr>
            <p:cNvPr id="96" name="Google Shape;96;p18"/>
            <p:cNvSpPr/>
            <p:nvPr/>
          </p:nvSpPr>
          <p:spPr>
            <a:xfrm>
              <a:off x="4617100" y="1209850"/>
              <a:ext cx="3905400" cy="28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" name="Google Shape;9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0525" y="1324075"/>
              <a:ext cx="3638550" cy="264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8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  <p:sp>
        <p:nvSpPr>
          <p:cNvPr id="104" name="Google Shape;104;p19"/>
          <p:cNvSpPr txBox="1"/>
          <p:nvPr/>
        </p:nvSpPr>
        <p:spPr>
          <a:xfrm>
            <a:off x="233500" y="820700"/>
            <a:ext cx="5419500" cy="12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Hurricanes and Average Annual Temperature have a moderately positive correlation (R-squared = .49)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our predicted temperature of 53.71 (F) for 2022, the predicted number of hurricanes will be approximately 31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3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Tornadoes and Climate Change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Exploration and Cleanup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Source: NOAA Storm Events Database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source files with extraneous information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Used Pandas to condense and save cleaned csv files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analysis - only severe </a:t>
            </a: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tornadoes</a:t>
            </a: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(F3/EF3+)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Very weak correlation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Correlation strengthened when ALL tornado events included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Trebuchet MS"/>
                <a:ea typeface="Trebuchet MS"/>
                <a:cs typeface="Trebuchet MS"/>
                <a:sym typeface="Trebuchet MS"/>
              </a:rPr>
              <a:t>Annual Tornado Count 1950 - 2020</a:t>
            </a:r>
            <a:endParaRPr b="1" sz="28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3998"/>
            <a:ext cx="4572000" cy="30479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74000"/>
            <a:ext cx="4572000" cy="304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" name="Google Shape;120;p21"/>
          <p:cNvSpPr txBox="1"/>
          <p:nvPr/>
        </p:nvSpPr>
        <p:spPr>
          <a:xfrm>
            <a:off x="199650" y="4469800"/>
            <a:ext cx="4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